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7" roundtripDataSignature="AMtx7mhRxQXB96Gq4ia/c+moNRhebqHE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2.jpg>
</file>

<file path=ppt/media/image3.png>
</file>

<file path=ppt/media/image4.png>
</file>

<file path=ppt/media/image5.gif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" name="Google Shape;11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" name="Google Shape;13;p2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6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8" name="Google Shape;78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3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1" name="Google Shape;81;p3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" name="Google Shape;83;p37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3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" name="Google Shape;17;p2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8" name="Google Shape;18;p2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" name="Google Shape;20;p2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2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" name="Google Shape;25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" name="Google Shape;28;p2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2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3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" name="Google Shape;42;p31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31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" name="Google Shape;47;p3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8" name="Google Shape;48;p3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3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" name="Google Shape;50;p3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" name="Google Shape;51;p32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2" name="Google Shape;52;p32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" name="Google Shape;56;p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Google Shape;57;p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3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" name="Google Shape;60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3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3" name="Google Shape;63;p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" name="Google Shape;65;p3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Google Shape;69;p3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0" name="Google Shape;70;p3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" name="Google Shape;72;p3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3" name="Google Shape;73;p3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4" name="Google Shape;74;p3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jpg"/><Relationship Id="rId4" Type="http://schemas.openxmlformats.org/officeDocument/2006/relationships/image" Target="../media/image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jp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fr"/>
              <a:t>PSC INF09 – Soutenance</a:t>
            </a:r>
            <a:endParaRPr/>
          </a:p>
        </p:txBody>
      </p:sp>
      <p:pic>
        <p:nvPicPr>
          <p:cNvPr descr="Une image contenant clipart&#10;&#10;Description générée automatiquement" id="93" name="Google Shape;9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450" y="3228064"/>
            <a:ext cx="3131591" cy="1232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33350" y="3228064"/>
            <a:ext cx="1981200" cy="1234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Rappel</a:t>
            </a:r>
            <a:endParaRPr/>
          </a:p>
        </p:txBody>
      </p:sp>
      <p:sp>
        <p:nvSpPr>
          <p:cNvPr id="167" name="Google Shape;167;p10"/>
          <p:cNvSpPr txBox="1"/>
          <p:nvPr>
            <p:ph idx="1" type="body"/>
          </p:nvPr>
        </p:nvSpPr>
        <p:spPr>
          <a:xfrm>
            <a:off x="799525" y="16785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Structures de données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Implémentation: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mise à jour de la table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communication avec l’Arduino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gestion des obstacles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Tests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Calcul du chemin minimal</a:t>
            </a:r>
            <a:endParaRPr/>
          </a:p>
        </p:txBody>
      </p:sp>
      <p:sp>
        <p:nvSpPr>
          <p:cNvPr id="173" name="Google Shape;173;p11"/>
          <p:cNvSpPr txBox="1"/>
          <p:nvPr>
            <p:ph idx="1" type="body"/>
          </p:nvPr>
        </p:nvSpPr>
        <p:spPr>
          <a:xfrm>
            <a:off x="727650" y="178822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Problématiques : 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calcul chemin en temps réel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chemin avec peu de virages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optimalité temporelle (zones vides)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Solutions envisagées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Algorithme A*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réduction de la résolution</a:t>
            </a:r>
            <a:endParaRPr/>
          </a:p>
        </p:txBody>
      </p:sp>
      <p:pic>
        <p:nvPicPr>
          <p:cNvPr id="174" name="Google Shape;17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11625" y="808591"/>
            <a:ext cx="2307675" cy="341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9499" y="1182652"/>
            <a:ext cx="2307675" cy="347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Demo &amp; limites de l’algorithme </a:t>
            </a:r>
            <a:endParaRPr/>
          </a:p>
        </p:txBody>
      </p:sp>
      <p:sp>
        <p:nvSpPr>
          <p:cNvPr id="181" name="Google Shape;181;p1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Demo (obstacles / astar / paramètres)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Blocage du robot entre obstacles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Nécessité de la fonction grab() et put()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Atoms bougés par l’autre robot (100ms)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</a:pPr>
            <a:r>
              <a:rPr lang="fr"/>
              <a:t>Asservissement</a:t>
            </a:r>
            <a:br>
              <a:rPr lang="fr"/>
            </a:br>
            <a:endParaRPr/>
          </a:p>
        </p:txBody>
      </p:sp>
      <p:sp>
        <p:nvSpPr>
          <p:cNvPr id="187" name="Google Shape;187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/>
              <a:t>Principe de l’asservissement</a:t>
            </a:r>
            <a:endParaRPr/>
          </a:p>
        </p:txBody>
      </p:sp>
      <p:pic>
        <p:nvPicPr>
          <p:cNvPr id="193" name="Google Shape;193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5900" y="2101172"/>
            <a:ext cx="6172200" cy="1592427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8"/>
          <p:cNvSpPr txBox="1"/>
          <p:nvPr/>
        </p:nvSpPr>
        <p:spPr>
          <a:xfrm>
            <a:off x="3383868" y="3759882"/>
            <a:ext cx="3618402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Schéma bloc du principe d’asservissement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8"/>
          <p:cNvSpPr/>
          <p:nvPr/>
        </p:nvSpPr>
        <p:spPr>
          <a:xfrm>
            <a:off x="3474720" y="2423160"/>
            <a:ext cx="845820" cy="31242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8"/>
          <p:cNvSpPr txBox="1"/>
          <p:nvPr/>
        </p:nvSpPr>
        <p:spPr>
          <a:xfrm>
            <a:off x="3330567" y="2410093"/>
            <a:ext cx="113412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Contrôleur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 sz="2400"/>
              <a:t>Calcul du déplacement à partir des données transmises par les encodeurs</a:t>
            </a:r>
            <a:endParaRPr sz="2400"/>
          </a:p>
        </p:txBody>
      </p:sp>
      <p:pic>
        <p:nvPicPr>
          <p:cNvPr descr="Capture" id="202" name="Google Shape;20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7695" y="1545636"/>
            <a:ext cx="2125553" cy="1890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47965" y="2031690"/>
            <a:ext cx="3285593" cy="1184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/>
              <a:t>PID</a:t>
            </a:r>
            <a:endParaRPr/>
          </a:p>
        </p:txBody>
      </p:sp>
      <p:pic>
        <p:nvPicPr>
          <p:cNvPr id="209" name="Google Shape;209;p2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1700" y="1545636"/>
            <a:ext cx="5386908" cy="1984178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0"/>
          <p:cNvSpPr txBox="1"/>
          <p:nvPr/>
        </p:nvSpPr>
        <p:spPr>
          <a:xfrm>
            <a:off x="3761910" y="3651870"/>
            <a:ext cx="2862318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Schéma bloc du PID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 sz="2520"/>
              <a:t>la fonction de vitesse au cours du temps</a:t>
            </a:r>
            <a:endParaRPr sz="2520"/>
          </a:p>
        </p:txBody>
      </p:sp>
      <p:sp>
        <p:nvSpPr>
          <p:cNvPr id="216" name="Google Shape;216;p21"/>
          <p:cNvSpPr/>
          <p:nvPr/>
        </p:nvSpPr>
        <p:spPr>
          <a:xfrm>
            <a:off x="4626006" y="3597864"/>
            <a:ext cx="432048" cy="2700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1"/>
          <p:cNvSpPr/>
          <p:nvPr/>
        </p:nvSpPr>
        <p:spPr>
          <a:xfrm>
            <a:off x="1763688" y="2895786"/>
            <a:ext cx="432048" cy="37804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21"/>
          <p:cNvGrpSpPr/>
          <p:nvPr/>
        </p:nvGrpSpPr>
        <p:grpSpPr>
          <a:xfrm>
            <a:off x="1601670" y="1446174"/>
            <a:ext cx="5562620" cy="2484276"/>
            <a:chOff x="611558" y="1844824"/>
            <a:chExt cx="7416826" cy="3312368"/>
          </a:xfrm>
        </p:grpSpPr>
        <p:grpSp>
          <p:nvGrpSpPr>
            <p:cNvPr id="219" name="Google Shape;219;p21"/>
            <p:cNvGrpSpPr/>
            <p:nvPr/>
          </p:nvGrpSpPr>
          <p:grpSpPr>
            <a:xfrm>
              <a:off x="611558" y="1844824"/>
              <a:ext cx="7416826" cy="3312368"/>
              <a:chOff x="611558" y="1844824"/>
              <a:chExt cx="7416826" cy="3312368"/>
            </a:xfrm>
          </p:grpSpPr>
          <p:grpSp>
            <p:nvGrpSpPr>
              <p:cNvPr id="220" name="Google Shape;220;p21"/>
              <p:cNvGrpSpPr/>
              <p:nvPr/>
            </p:nvGrpSpPr>
            <p:grpSpPr>
              <a:xfrm>
                <a:off x="611558" y="1844824"/>
                <a:ext cx="6829035" cy="3312368"/>
                <a:chOff x="611558" y="1844824"/>
                <a:chExt cx="6829035" cy="3312368"/>
              </a:xfrm>
            </p:grpSpPr>
            <p:pic>
              <p:nvPicPr>
                <p:cNvPr id="221" name="Google Shape;221;p21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611558" y="1844824"/>
                  <a:ext cx="6829035" cy="331236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22" name="Google Shape;222;p21"/>
                <p:cNvSpPr/>
                <p:nvPr/>
              </p:nvSpPr>
              <p:spPr>
                <a:xfrm>
                  <a:off x="4932040" y="3140968"/>
                  <a:ext cx="1296144" cy="144016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05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cxnSp>
            <p:nvCxnSpPr>
              <p:cNvPr id="223" name="Google Shape;223;p21"/>
              <p:cNvCxnSpPr/>
              <p:nvPr/>
            </p:nvCxnSpPr>
            <p:spPr>
              <a:xfrm>
                <a:off x="4932040" y="3140968"/>
                <a:ext cx="1008112" cy="1584176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24" name="Google Shape;224;p21"/>
              <p:cNvSpPr txBox="1"/>
              <p:nvPr/>
            </p:nvSpPr>
            <p:spPr>
              <a:xfrm>
                <a:off x="3131840" y="2669515"/>
                <a:ext cx="4896544" cy="384037"/>
              </a:xfrm>
              <a:prstGeom prst="rect">
                <a:avLst/>
              </a:prstGeom>
              <a:blipFill rotWithShape="1">
                <a:blip r:embed="rId4">
                  <a:alphaModFix/>
                </a:blip>
                <a:stretch>
                  <a:fillRect b="-8509" l="0" r="0" t="0"/>
                </a:stretch>
              </a:blip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fr" sz="1400" u="none" cap="none" strike="noStrike">
                    <a:latin typeface="Arial"/>
                    <a:ea typeface="Arial"/>
                    <a:cs typeface="Arial"/>
                    <a:sym typeface="Arial"/>
                  </a:rPr>
                  <a:t> </a:t>
                </a:r>
                <a:endParaRPr/>
              </a:p>
            </p:txBody>
          </p:sp>
          <p:sp>
            <p:nvSpPr>
              <p:cNvPr id="225" name="Google Shape;225;p21"/>
              <p:cNvSpPr/>
              <p:nvPr/>
            </p:nvSpPr>
            <p:spPr>
              <a:xfrm>
                <a:off x="1475656" y="2924944"/>
                <a:ext cx="1296144" cy="1296144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05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26" name="Google Shape;226;p21"/>
            <p:cNvCxnSpPr/>
            <p:nvPr/>
          </p:nvCxnSpPr>
          <p:spPr>
            <a:xfrm flipH="1">
              <a:off x="1475656" y="3140968"/>
              <a:ext cx="1296144" cy="1584176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27" name="Google Shape;227;p21"/>
            <p:cNvSpPr/>
            <p:nvPr/>
          </p:nvSpPr>
          <p:spPr>
            <a:xfrm>
              <a:off x="2411760" y="4797152"/>
              <a:ext cx="648072" cy="36004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1"/>
            <p:cNvSpPr/>
            <p:nvPr/>
          </p:nvSpPr>
          <p:spPr>
            <a:xfrm>
              <a:off x="4608004" y="4797152"/>
              <a:ext cx="648072" cy="36004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"/>
          <p:cNvSpPr txBox="1"/>
          <p:nvPr>
            <p:ph type="title"/>
          </p:nvPr>
        </p:nvSpPr>
        <p:spPr>
          <a:xfrm>
            <a:off x="1601670" y="2247714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/>
              <a:t>Petite démo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"/>
              <a:t>La caméra</a:t>
            </a:r>
            <a:endParaRPr/>
          </a:p>
        </p:txBody>
      </p:sp>
      <p:sp>
        <p:nvSpPr>
          <p:cNvPr id="239" name="Google Shape;239;p2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240" name="Google Shape;2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2213" y="391675"/>
            <a:ext cx="385762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/>
          <p:nvPr>
            <p:ph type="ctrTitle"/>
          </p:nvPr>
        </p:nvSpPr>
        <p:spPr>
          <a:xfrm>
            <a:off x="729450" y="1322450"/>
            <a:ext cx="7688100" cy="7730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</a:pPr>
            <a:r>
              <a:rPr lang="fr"/>
              <a:t>Plan</a:t>
            </a:r>
            <a:endParaRPr/>
          </a:p>
        </p:txBody>
      </p:sp>
      <p:sp>
        <p:nvSpPr>
          <p:cNvPr id="100" name="Google Shape;100;p2"/>
          <p:cNvSpPr txBox="1"/>
          <p:nvPr>
            <p:ph idx="1" type="subTitle"/>
          </p:nvPr>
        </p:nvSpPr>
        <p:spPr>
          <a:xfrm>
            <a:off x="729627" y="2095500"/>
            <a:ext cx="7688100" cy="1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Organisation du groupe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Choix des cartes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Choix de l’algorithme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Asservissement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Caméra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Conclusion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Choix de l’implémentation</a:t>
            </a:r>
            <a:endParaRPr/>
          </a:p>
        </p:txBody>
      </p:sp>
      <p:sp>
        <p:nvSpPr>
          <p:cNvPr id="246" name="Google Shape;246;p24"/>
          <p:cNvSpPr txBox="1"/>
          <p:nvPr>
            <p:ph idx="1" type="body"/>
          </p:nvPr>
        </p:nvSpPr>
        <p:spPr>
          <a:xfrm>
            <a:off x="799525" y="16785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C++ versus Python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La bibliothèque OpenCV</a:t>
            </a:r>
            <a:endParaRPr/>
          </a:p>
          <a:p>
            <a:pPr indent="0" lvl="0" marL="1460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  <p:sp>
        <p:nvSpPr>
          <p:cNvPr id="252" name="Google Shape;252;p25"/>
          <p:cNvSpPr txBox="1"/>
          <p:nvPr>
            <p:ph idx="1" type="body"/>
          </p:nvPr>
        </p:nvSpPr>
        <p:spPr>
          <a:xfrm>
            <a:off x="727650" y="178822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"/>
              <a:t>Organisation du groupe</a:t>
            </a:r>
            <a:endParaRPr/>
          </a:p>
        </p:txBody>
      </p:sp>
      <p:sp>
        <p:nvSpPr>
          <p:cNvPr id="106" name="Google Shape;106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e image contenant capture d’écran&#10;&#10;Description générée automatiquement" id="111" name="Google Shape;11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2448"/>
            <a:ext cx="9144000" cy="493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"/>
              <a:t>Choix des cartes</a:t>
            </a:r>
            <a:endParaRPr/>
          </a:p>
        </p:txBody>
      </p:sp>
      <p:sp>
        <p:nvSpPr>
          <p:cNvPr id="117" name="Google Shape;117;p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fr"/>
              <a:t>1 carte Arduino reliée au cœur du robot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pPr>
            <a:r>
              <a:rPr lang="fr"/>
              <a:t>2 cartes Raspberry Pi : une dans le robot, l’autre reliée à la caméra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Pourquoi Arduino ?</a:t>
            </a:r>
            <a:endParaRPr/>
          </a:p>
        </p:txBody>
      </p:sp>
      <p:sp>
        <p:nvSpPr>
          <p:cNvPr id="123" name="Google Shape;123;p6"/>
          <p:cNvSpPr txBox="1"/>
          <p:nvPr>
            <p:ph idx="1" type="body"/>
          </p:nvPr>
        </p:nvSpPr>
        <p:spPr>
          <a:xfrm>
            <a:off x="721225" y="2403900"/>
            <a:ext cx="3527400" cy="19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fr"/>
              <a:t>Pratique à utiliser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fr"/>
              <a:t>Facile d’interagir avec les autres composants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rPr lang="fr"/>
              <a:t>Adapté à la robotique</a:t>
            </a:r>
            <a:endParaRPr/>
          </a:p>
        </p:txBody>
      </p:sp>
      <p:pic>
        <p:nvPicPr>
          <p:cNvPr id="124" name="Google Shape;12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5175" y="1299875"/>
            <a:ext cx="4238426" cy="307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/>
          <p:nvPr>
            <p:ph type="title"/>
          </p:nvPr>
        </p:nvSpPr>
        <p:spPr>
          <a:xfrm>
            <a:off x="730000" y="1318650"/>
            <a:ext cx="39315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Pourquoi Raspberry Pi ?</a:t>
            </a:r>
            <a:endParaRPr/>
          </a:p>
        </p:txBody>
      </p:sp>
      <p:sp>
        <p:nvSpPr>
          <p:cNvPr id="130" name="Google Shape;130;p7"/>
          <p:cNvSpPr txBox="1"/>
          <p:nvPr>
            <p:ph idx="1" type="body"/>
          </p:nvPr>
        </p:nvSpPr>
        <p:spPr>
          <a:xfrm>
            <a:off x="721225" y="2403900"/>
            <a:ext cx="3527400" cy="19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fr"/>
              <a:t>Calculs lourds et en parallèle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fr"/>
              <a:t>Compatibilité de caméra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rPr lang="fr"/>
              <a:t>Communication inter-cartes</a:t>
            </a:r>
            <a:endParaRPr/>
          </a:p>
        </p:txBody>
      </p:sp>
      <p:pic>
        <p:nvPicPr>
          <p:cNvPr id="131" name="Google Shape;13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4725" y="1489900"/>
            <a:ext cx="4177697" cy="2762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Organisation du robot</a:t>
            </a:r>
            <a:endParaRPr/>
          </a:p>
        </p:txBody>
      </p:sp>
      <p:sp>
        <p:nvSpPr>
          <p:cNvPr id="137" name="Google Shape;137;p8"/>
          <p:cNvSpPr/>
          <p:nvPr/>
        </p:nvSpPr>
        <p:spPr>
          <a:xfrm>
            <a:off x="5586050" y="1957075"/>
            <a:ext cx="3147000" cy="29505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8"/>
          <p:cNvSpPr/>
          <p:nvPr/>
        </p:nvSpPr>
        <p:spPr>
          <a:xfrm>
            <a:off x="575275" y="1957075"/>
            <a:ext cx="4047000" cy="29505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8"/>
          <p:cNvSpPr/>
          <p:nvPr/>
        </p:nvSpPr>
        <p:spPr>
          <a:xfrm>
            <a:off x="5797400" y="2584025"/>
            <a:ext cx="2724300" cy="1054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Raspberry Pi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5812250" y="2114450"/>
            <a:ext cx="2724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Bloc caméra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8"/>
          <p:cNvSpPr/>
          <p:nvPr/>
        </p:nvSpPr>
        <p:spPr>
          <a:xfrm>
            <a:off x="5797400" y="3729700"/>
            <a:ext cx="2724300" cy="1054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Caméra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8"/>
          <p:cNvSpPr txBox="1"/>
          <p:nvPr/>
        </p:nvSpPr>
        <p:spPr>
          <a:xfrm>
            <a:off x="813775" y="2114450"/>
            <a:ext cx="35700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Robot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8"/>
          <p:cNvSpPr/>
          <p:nvPr/>
        </p:nvSpPr>
        <p:spPr>
          <a:xfrm>
            <a:off x="3029050" y="2507825"/>
            <a:ext cx="1452300" cy="934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Raspberry Pi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8"/>
          <p:cNvSpPr/>
          <p:nvPr/>
        </p:nvSpPr>
        <p:spPr>
          <a:xfrm>
            <a:off x="716325" y="2507825"/>
            <a:ext cx="1530900" cy="934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Arduino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8"/>
          <p:cNvSpPr/>
          <p:nvPr/>
        </p:nvSpPr>
        <p:spPr>
          <a:xfrm>
            <a:off x="729450" y="3850300"/>
            <a:ext cx="1158900" cy="934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Moteurs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8"/>
          <p:cNvSpPr/>
          <p:nvPr/>
        </p:nvSpPr>
        <p:spPr>
          <a:xfrm>
            <a:off x="2019325" y="3850300"/>
            <a:ext cx="1158900" cy="934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Roues encodeuses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8"/>
          <p:cNvSpPr/>
          <p:nvPr/>
        </p:nvSpPr>
        <p:spPr>
          <a:xfrm>
            <a:off x="3309200" y="3850300"/>
            <a:ext cx="1158900" cy="934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Capteurs ultrasons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" name="Google Shape;148;p8"/>
          <p:cNvCxnSpPr/>
          <p:nvPr/>
        </p:nvCxnSpPr>
        <p:spPr>
          <a:xfrm flipH="1" rot="5400000">
            <a:off x="1836175" y="3087700"/>
            <a:ext cx="408300" cy="11169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8"/>
          <p:cNvCxnSpPr/>
          <p:nvPr/>
        </p:nvCxnSpPr>
        <p:spPr>
          <a:xfrm rot="10800000">
            <a:off x="1663550" y="3645400"/>
            <a:ext cx="2225100" cy="204900"/>
          </a:xfrm>
          <a:prstGeom prst="bentConnector3">
            <a:avLst>
              <a:gd fmla="val 1097" name="adj1"/>
            </a:avLst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8"/>
          <p:cNvCxnSpPr/>
          <p:nvPr/>
        </p:nvCxnSpPr>
        <p:spPr>
          <a:xfrm>
            <a:off x="944125" y="3451950"/>
            <a:ext cx="9900" cy="40320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" name="Google Shape;151;p8"/>
          <p:cNvCxnSpPr/>
          <p:nvPr/>
        </p:nvCxnSpPr>
        <p:spPr>
          <a:xfrm>
            <a:off x="2247200" y="2930700"/>
            <a:ext cx="796500" cy="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" name="Google Shape;152;p8"/>
          <p:cNvCxnSpPr/>
          <p:nvPr/>
        </p:nvCxnSpPr>
        <p:spPr>
          <a:xfrm rot="10800000">
            <a:off x="2252000" y="3181500"/>
            <a:ext cx="786900" cy="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3" name="Google Shape;153;p8"/>
          <p:cNvCxnSpPr/>
          <p:nvPr/>
        </p:nvCxnSpPr>
        <p:spPr>
          <a:xfrm flipH="1" rot="10800000">
            <a:off x="4494425" y="2891325"/>
            <a:ext cx="1317900" cy="990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8"/>
          <p:cNvCxnSpPr/>
          <p:nvPr/>
        </p:nvCxnSpPr>
        <p:spPr>
          <a:xfrm flipH="1">
            <a:off x="4494425" y="3176538"/>
            <a:ext cx="1317900" cy="990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8"/>
          <p:cNvCxnSpPr/>
          <p:nvPr/>
        </p:nvCxnSpPr>
        <p:spPr>
          <a:xfrm rot="10800000">
            <a:off x="7159550" y="3442125"/>
            <a:ext cx="0" cy="54090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"/>
              <a:t>Choix de l’algorithme</a:t>
            </a:r>
            <a:endParaRPr/>
          </a:p>
        </p:txBody>
      </p:sp>
      <p:sp>
        <p:nvSpPr>
          <p:cNvPr id="161" name="Google Shape;161;p9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Guillaume</dc:creator>
</cp:coreProperties>
</file>